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673" r:id="rId3"/>
    <p:sldId id="557" r:id="rId4"/>
    <p:sldId id="649" r:id="rId5"/>
    <p:sldId id="637" r:id="rId6"/>
    <p:sldId id="638" r:id="rId7"/>
    <p:sldId id="639" r:id="rId8"/>
    <p:sldId id="640" r:id="rId9"/>
    <p:sldId id="647" r:id="rId10"/>
    <p:sldId id="641" r:id="rId11"/>
    <p:sldId id="676" r:id="rId12"/>
    <p:sldId id="635" r:id="rId13"/>
    <p:sldId id="670" r:id="rId14"/>
    <p:sldId id="671" r:id="rId15"/>
    <p:sldId id="672" r:id="rId16"/>
    <p:sldId id="668" r:id="rId17"/>
    <p:sldId id="677" r:id="rId18"/>
    <p:sldId id="669" r:id="rId19"/>
    <p:sldId id="645" r:id="rId20"/>
    <p:sldId id="646" r:id="rId21"/>
    <p:sldId id="678" r:id="rId22"/>
    <p:sldId id="675" r:id="rId23"/>
    <p:sldId id="666" r:id="rId24"/>
    <p:sldId id="665" r:id="rId25"/>
    <p:sldId id="667" r:id="rId26"/>
    <p:sldId id="679" r:id="rId27"/>
    <p:sldId id="680" r:id="rId28"/>
    <p:sldId id="674" r:id="rId29"/>
    <p:sldId id="660" r:id="rId30"/>
    <p:sldId id="661" r:id="rId31"/>
    <p:sldId id="662" r:id="rId32"/>
    <p:sldId id="663" r:id="rId33"/>
    <p:sldId id="654" r:id="rId34"/>
    <p:sldId id="656" r:id="rId35"/>
    <p:sldId id="657" r:id="rId36"/>
    <p:sldId id="706" r:id="rId37"/>
    <p:sldId id="658" r:id="rId38"/>
    <p:sldId id="684" r:id="rId39"/>
    <p:sldId id="659" r:id="rId40"/>
    <p:sldId id="685" r:id="rId41"/>
    <p:sldId id="686" r:id="rId42"/>
    <p:sldId id="687" r:id="rId43"/>
    <p:sldId id="688" r:id="rId44"/>
    <p:sldId id="689" r:id="rId45"/>
    <p:sldId id="690" r:id="rId46"/>
    <p:sldId id="691" r:id="rId47"/>
    <p:sldId id="692" r:id="rId48"/>
    <p:sldId id="693" r:id="rId49"/>
    <p:sldId id="694" r:id="rId50"/>
    <p:sldId id="683" r:id="rId5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7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4121767B-556D-2B49-8AB2-89EA58C63F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D8EDD531-F23B-5F44-AEA2-89EF2CA0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0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D5C4BE1-4BAF-254D-A778-6D352EE9B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524664E-168B-4D4E-B8BA-31AF00E0C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97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86AFC794-5E3D-4148-948C-05A8155141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1DA7EBE-EF67-1B49-B57F-DABFBA33B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1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288EF41-3538-ED44-9119-15377B3E2A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86C6C0B-17E2-7A40-93AE-CA61673C5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32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EB02814-0CDE-EE44-B554-27A891E0D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06D2B8-178D-F64A-8647-6CE788EE39D9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E075F55-161F-2443-843C-ECDFD0B50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1F2CCE-2E1E-C14A-BC6A-D694E70B2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2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7A4649C-A1AE-404A-A40C-135B8DADDF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E0A4571-66DE-C646-8059-50C5B92D3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hr.nlm.nih.gov/condition/li-fraumeni-syndrom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3-4-2020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BD2B685-DADA-B44D-8540-91B5DB6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p53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7B4527C-2B3B-F64E-8C05-235FF1C2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Read more in your chapter.  How, exactly, does p53 protect the cell against tumors.  What are some of the proteins p53 interacts/works with?</a:t>
            </a:r>
          </a:p>
        </p:txBody>
      </p:sp>
    </p:spTree>
    <p:extLst>
      <p:ext uri="{BB962C8B-B14F-4D97-AF65-F5344CB8AC3E}">
        <p14:creationId xmlns:p14="http://schemas.microsoft.com/office/powerpoint/2010/main" val="169886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791E-3C96-DD49-8118-A6E77B93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DA6F84E-BB5F-734E-87FA-FA4696C21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718"/>
            <a:ext cx="9242962" cy="462148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FFDA7-12A9-754C-AF25-F90421D81101}"/>
              </a:ext>
            </a:extLst>
          </p:cNvPr>
          <p:cNvSpPr/>
          <p:nvPr/>
        </p:nvSpPr>
        <p:spPr>
          <a:xfrm>
            <a:off x="5562600" y="26718"/>
            <a:ext cx="3581400" cy="4240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B113D1D-C593-C44C-93F4-F1FCA166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p53…senses many potential hazards for cellular health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42A7E9B-1AC5-C242-B9AF-A66862338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p53 binds to itself and works in complexes of 4---tetramers of p53.</a:t>
            </a:r>
          </a:p>
        </p:txBody>
      </p:sp>
      <p:pic>
        <p:nvPicPr>
          <p:cNvPr id="20483" name="Picture 4" descr="figure 9-08">
            <a:extLst>
              <a:ext uri="{FF2B5EF4-FFF2-40B4-BE49-F238E27FC236}">
                <a16:creationId xmlns:a16="http://schemas.microsoft.com/office/drawing/2014/main" id="{9FBF3003-5D96-D542-A785-CA6ABC70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68625"/>
            <a:ext cx="46990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val 5">
            <a:extLst>
              <a:ext uri="{FF2B5EF4-FFF2-40B4-BE49-F238E27FC236}">
                <a16:creationId xmlns:a16="http://schemas.microsoft.com/office/drawing/2014/main" id="{CA88A9F8-A363-144A-AA18-31504223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16002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0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0B9A369-8141-AF48-A94C-8234BBF6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Interesting feedback loop to regulate p53 levels in the cell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A7E5E758-7A19-DE41-B892-2638FAFEE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p53 is a transcription factor.  One of its gene targets is Mdm2.</a:t>
            </a:r>
          </a:p>
          <a:p>
            <a:endParaRPr lang="en-US" altLang="en-US"/>
          </a:p>
          <a:p>
            <a:pPr lvl="1"/>
            <a:r>
              <a:rPr lang="en-US" altLang="en-US"/>
              <a:t>The more p53, the more Mdm2 is produced which, in turn leads to the destruction of p53.  p53 regulates its own activity via Mdm2.</a:t>
            </a:r>
          </a:p>
        </p:txBody>
      </p:sp>
    </p:spTree>
    <p:extLst>
      <p:ext uri="{BB962C8B-B14F-4D97-AF65-F5344CB8AC3E}">
        <p14:creationId xmlns:p14="http://schemas.microsoft.com/office/powerpoint/2010/main" val="180881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ure 9-11">
            <a:extLst>
              <a:ext uri="{FF2B5EF4-FFF2-40B4-BE49-F238E27FC236}">
                <a16:creationId xmlns:a16="http://schemas.microsoft.com/office/drawing/2014/main" id="{FD8A55A5-1C77-8749-9B83-45D21DB8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81000"/>
            <a:ext cx="60086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4B2D0D40-8F41-8F4A-B39C-5AFA295B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9.11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86958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ure 9-11">
            <a:extLst>
              <a:ext uri="{FF2B5EF4-FFF2-40B4-BE49-F238E27FC236}">
                <a16:creationId xmlns:a16="http://schemas.microsoft.com/office/drawing/2014/main" id="{E443500D-F945-A94C-A454-B0C0A57C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81000"/>
            <a:ext cx="60086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93AD5656-9F83-9D46-B971-510251F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9.11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37891" name="Oval 4">
            <a:extLst>
              <a:ext uri="{FF2B5EF4-FFF2-40B4-BE49-F238E27FC236}">
                <a16:creationId xmlns:a16="http://schemas.microsoft.com/office/drawing/2014/main" id="{8CB07014-3D6C-ED43-80D6-96A9828B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5181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3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1EE8B2C-5345-664A-B0C1-4C9B4F81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was p53 noticed?  What are its links to cancer?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A87899C1-A1E9-7C4F-A546-1F476B38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Again, mice have been used to study the importance of many specific genes in initiation, and progression of tumors.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04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B0E5-8D85-C540-89F5-EE7137FF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E1A0-AE6A-A942-9191-461F83FB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en-US" dirty="0"/>
              <a:t>It was noted that a common locus showed LOH in  cells of many types of cancer.  Narrowed to a gene, we now know as p53</a:t>
            </a:r>
          </a:p>
          <a:p>
            <a:pPr marL="514350" indent="-514350">
              <a:buAutoNum type="arabicPeriod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2.  Mice were developed to have one or both p53 genes disabled and then tested for development of tumors and survival.</a:t>
            </a:r>
          </a:p>
        </p:txBody>
      </p:sp>
    </p:spTree>
    <p:extLst>
      <p:ext uri="{BB962C8B-B14F-4D97-AF65-F5344CB8AC3E}">
        <p14:creationId xmlns:p14="http://schemas.microsoft.com/office/powerpoint/2010/main" val="195078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igure 9-05">
            <a:extLst>
              <a:ext uri="{FF2B5EF4-FFF2-40B4-BE49-F238E27FC236}">
                <a16:creationId xmlns:a16="http://schemas.microsoft.com/office/drawing/2014/main" id="{4227AE29-1E9B-4344-B61F-98CF2317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000"/>
            <a:ext cx="83058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>
            <a:extLst>
              <a:ext uri="{FF2B5EF4-FFF2-40B4-BE49-F238E27FC236}">
                <a16:creationId xmlns:a16="http://schemas.microsoft.com/office/drawing/2014/main" id="{13A5A46C-753F-3B4D-AD77-E4501A740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9.5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67376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830B3E8-35D7-D94F-923E-21124B45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7993EC3-7185-F74D-8A1E-B02739F10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was puzzling at first why a heterozygote would show </a:t>
            </a:r>
            <a:r>
              <a:rPr lang="en-US" altLang="en-US" i="1"/>
              <a:t>any</a:t>
            </a:r>
            <a:r>
              <a:rPr lang="en-US" altLang="en-US"/>
              <a:t> effect with respect to cancer/survival.</a:t>
            </a:r>
          </a:p>
          <a:p>
            <a:endParaRPr lang="en-US" altLang="en-US"/>
          </a:p>
          <a:p>
            <a:r>
              <a:rPr lang="en-US" altLang="en-US"/>
              <a:t>After all a tumor suppressor gene should act in a recessive manner. (Both normal copies must be inactivated to show the phenotype)</a:t>
            </a:r>
          </a:p>
        </p:txBody>
      </p:sp>
    </p:spTree>
    <p:extLst>
      <p:ext uri="{BB962C8B-B14F-4D97-AF65-F5344CB8AC3E}">
        <p14:creationId xmlns:p14="http://schemas.microsoft.com/office/powerpoint/2010/main" val="149320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8EA7-0985-6249-BF3D-F4FC486A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488D-8B02-3D43-B9A7-34067F40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that time again!  Quiz 3 on Monday.</a:t>
            </a:r>
          </a:p>
          <a:p>
            <a:endParaRPr lang="en-US" dirty="0"/>
          </a:p>
          <a:p>
            <a:r>
              <a:rPr lang="en-US" dirty="0"/>
              <a:t>Midterm grades Monday.  Includes Quiz 1 and 2 and graded writing/assignments. </a:t>
            </a:r>
          </a:p>
          <a:p>
            <a:endParaRPr lang="en-US" dirty="0"/>
          </a:p>
          <a:p>
            <a:r>
              <a:rPr lang="en-US" dirty="0"/>
              <a:t>Topics list today</a:t>
            </a:r>
          </a:p>
        </p:txBody>
      </p:sp>
    </p:spTree>
    <p:extLst>
      <p:ext uri="{BB962C8B-B14F-4D97-AF65-F5344CB8AC3E}">
        <p14:creationId xmlns:p14="http://schemas.microsoft.com/office/powerpoint/2010/main" val="266819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111235-EE83-0549-B401-E4B40EF1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24EC113D-2B07-1C4C-BD72-520FBE99D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Further study showed that p53 protein can bind wild-type or mutant p53.  When the tetramer consists of some mutant p53, it inhibits its normal function.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When the mutant form of a protein binds and disables the wt, we call this a </a:t>
            </a:r>
            <a:r>
              <a:rPr lang="en-US" altLang="en-US" b="1"/>
              <a:t>dominant negative type of mutation.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10-7</a:t>
            </a:r>
          </a:p>
        </p:txBody>
      </p:sp>
    </p:spTree>
    <p:extLst>
      <p:ext uri="{BB962C8B-B14F-4D97-AF65-F5344CB8AC3E}">
        <p14:creationId xmlns:p14="http://schemas.microsoft.com/office/powerpoint/2010/main" val="357603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igure 9-07b">
            <a:extLst>
              <a:ext uri="{FF2B5EF4-FFF2-40B4-BE49-F238E27FC236}">
                <a16:creationId xmlns:a16="http://schemas.microsoft.com/office/drawing/2014/main" id="{B7A7588B-B5CB-4A40-83C0-B71D5187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8531225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2F1B7B45-B38B-C345-9F05-C7641AD2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9.7b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86511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6BFD-F0D4-6B47-BDD3-F1BB4A2E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7027-A8DA-3C42-9D57-27F9637D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 It was identified as a loss of function mutation is another disease that runs in families.</a:t>
            </a:r>
          </a:p>
          <a:p>
            <a:endParaRPr lang="en-US" dirty="0"/>
          </a:p>
          <a:p>
            <a:r>
              <a:rPr lang="en-US" dirty="0"/>
              <a:t>Li-Fraumeni Syndrome</a:t>
            </a:r>
          </a:p>
          <a:p>
            <a:r>
              <a:rPr lang="en-US" dirty="0"/>
              <a:t>Puts individuals at much higher risk for many types of cancer.</a:t>
            </a:r>
          </a:p>
          <a:p>
            <a:r>
              <a:rPr lang="en-US" dirty="0">
                <a:hlinkClick r:id="rId2"/>
              </a:rPr>
              <a:t>https://ghr.nlm.nih.gov/condition/li-fraumeni-syndrome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8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6C98012-D8EF-8B40-AD4F-67114D05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Li-Fraumeni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1CA0-55E5-D440-9BB2-AE67DDC9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Named for 2 geneticists who showed the families shared </a:t>
            </a:r>
            <a:r>
              <a:rPr lang="en-US" b="1" i="1" dirty="0" err="1"/>
              <a:t>germline</a:t>
            </a:r>
            <a:r>
              <a:rPr lang="en-US" dirty="0"/>
              <a:t> p53 mutation.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/>
              <a:t>Li-</a:t>
            </a:r>
            <a:r>
              <a:rPr lang="en-US" sz="2400" dirty="0" err="1"/>
              <a:t>Fraumeni</a:t>
            </a:r>
            <a:r>
              <a:rPr lang="en-US" sz="2400" dirty="0"/>
              <a:t> Syndrome is suspected  if the following three criteria are met:</a:t>
            </a:r>
          </a:p>
          <a:p>
            <a:pPr>
              <a:defRPr/>
            </a:pPr>
            <a:r>
              <a:rPr lang="en-US" sz="2400" b="1" dirty="0"/>
              <a:t>the patient has been diagnosed with a sarcoma at a young age (below 45), </a:t>
            </a:r>
          </a:p>
          <a:p>
            <a:pPr>
              <a:defRPr/>
            </a:pPr>
            <a:r>
              <a:rPr lang="en-US" sz="2400" b="1" dirty="0"/>
              <a:t>a first-degree relative has been diagnosed with any cancer at a young age (below 45), </a:t>
            </a:r>
          </a:p>
          <a:p>
            <a:pPr>
              <a:defRPr/>
            </a:pPr>
            <a:r>
              <a:rPr lang="en-US" sz="2400" b="1" dirty="0"/>
              <a:t>and another first-degree or a second-degree relative has been diagnosed with any cancer at a young age (below 45) or with a sarcoma at any age.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05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9-20">
            <a:extLst>
              <a:ext uri="{FF2B5EF4-FFF2-40B4-BE49-F238E27FC236}">
                <a16:creationId xmlns:a16="http://schemas.microsoft.com/office/drawing/2014/main" id="{1D906C3E-22C0-E84C-8246-714BF387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12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3">
            <a:extLst>
              <a:ext uri="{FF2B5EF4-FFF2-40B4-BE49-F238E27FC236}">
                <a16:creationId xmlns:a16="http://schemas.microsoft.com/office/drawing/2014/main" id="{36D1ADE0-B827-8D4C-93C1-3827F1E1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Figure 9.20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8F2A031E-7552-3F45-9D2C-041CCC2B3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3429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CC33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1800">
                <a:latin typeface="Arial" panose="020B0604020202020204" pitchFamily="34" charset="0"/>
              </a:rPr>
              <a:t>=breast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</a:rPr>
              <a:t>Blue</a:t>
            </a:r>
            <a:r>
              <a:rPr lang="en-US" altLang="en-US" sz="1800">
                <a:latin typeface="Arial" panose="020B0604020202020204" pitchFamily="34" charset="0"/>
              </a:rPr>
              <a:t>=pancreatic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US" altLang="en-US" sz="1800">
                <a:latin typeface="Arial" panose="020B0604020202020204" pitchFamily="34" charset="0"/>
              </a:rPr>
              <a:t> =lung cancer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</a:rPr>
              <a:t>Yellow</a:t>
            </a:r>
            <a:r>
              <a:rPr lang="en-US" altLang="en-US" sz="1800">
                <a:latin typeface="Arial" panose="020B0604020202020204" pitchFamily="34" charset="0"/>
              </a:rPr>
              <a:t>=leukema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800">
                <a:latin typeface="Arial" panose="020B0604020202020204" pitchFamily="34" charset="0"/>
              </a:rPr>
              <a:t>=all sarcomas</a:t>
            </a:r>
          </a:p>
        </p:txBody>
      </p:sp>
    </p:spTree>
    <p:extLst>
      <p:ext uri="{BB962C8B-B14F-4D97-AF65-F5344CB8AC3E}">
        <p14:creationId xmlns:p14="http://schemas.microsoft.com/office/powerpoint/2010/main" val="1695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707838A-2561-DA46-AFFD-44BD44AC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61C831B3-5FFF-754C-AB64-82A5D0FA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would a germline mutation in p53 cause something like Li-</a:t>
            </a:r>
            <a:r>
              <a:rPr lang="en-US" altLang="en-US" dirty="0" err="1"/>
              <a:t>Fraumini</a:t>
            </a:r>
            <a:r>
              <a:rPr lang="en-US" altLang="en-US" dirty="0"/>
              <a:t> syndrome?</a:t>
            </a:r>
          </a:p>
          <a:p>
            <a:endParaRPr lang="en-US" altLang="en-US" dirty="0"/>
          </a:p>
          <a:p>
            <a:r>
              <a:rPr lang="en-US" altLang="en-US" dirty="0"/>
              <a:t>Use Knudson’s theory in your explanation.</a:t>
            </a:r>
          </a:p>
        </p:txBody>
      </p:sp>
    </p:spTree>
    <p:extLst>
      <p:ext uri="{BB962C8B-B14F-4D97-AF65-F5344CB8AC3E}">
        <p14:creationId xmlns:p14="http://schemas.microsoft.com/office/powerpoint/2010/main" val="70472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018C-29B6-434E-8328-90B13AA9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06B4-02BA-3E4F-A831-7A6A0AC3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 HPV (and other viruses associated with cancer) were shown to interact with p53 and disable it---</a:t>
            </a:r>
          </a:p>
        </p:txBody>
      </p:sp>
    </p:spTree>
    <p:extLst>
      <p:ext uri="{BB962C8B-B14F-4D97-AF65-F5344CB8AC3E}">
        <p14:creationId xmlns:p14="http://schemas.microsoft.com/office/powerpoint/2010/main" val="238575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791E-3C96-DD49-8118-A6E77B93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DA6F84E-BB5F-734E-87FA-FA4696C21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5" y="1524000"/>
            <a:ext cx="9242962" cy="462148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BD4624-4D29-4C4B-BC57-F76DB8A0E5C1}"/>
              </a:ext>
            </a:extLst>
          </p:cNvPr>
          <p:cNvSpPr/>
          <p:nvPr/>
        </p:nvSpPr>
        <p:spPr>
          <a:xfrm>
            <a:off x="4953000" y="1219200"/>
            <a:ext cx="48006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4EB67C-8607-2D4E-920F-9F7013B8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080056" cy="5965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D0BF0-D863-EF46-ACD3-B13EF41EC0EC}"/>
              </a:ext>
            </a:extLst>
          </p:cNvPr>
          <p:cNvSpPr txBox="1"/>
          <p:nvPr/>
        </p:nvSpPr>
        <p:spPr>
          <a:xfrm>
            <a:off x="6858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double whammy of HPV proteins---inactivating or degrading the cell’s most important tumor suppressors.</a:t>
            </a:r>
          </a:p>
        </p:txBody>
      </p:sp>
    </p:spTree>
    <p:extLst>
      <p:ext uri="{BB962C8B-B14F-4D97-AF65-F5344CB8AC3E}">
        <p14:creationId xmlns:p14="http://schemas.microsoft.com/office/powerpoint/2010/main" val="350290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0F57BE0-160B-0D49-A754-3F765820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return to HPV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7942006-0378-EC43-AD5F-2F27CE2B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/>
              <a:t>Is HPV a big deal?  YES!!  It’s a STD.</a:t>
            </a:r>
          </a:p>
          <a:p>
            <a:pPr lvl="1"/>
            <a:r>
              <a:rPr lang="en-US" altLang="en-US"/>
              <a:t>~80% of the population is infected with HPV by age 50. Cause of genital warts.</a:t>
            </a:r>
          </a:p>
          <a:p>
            <a:pPr lvl="1"/>
            <a:r>
              <a:rPr lang="en-US" altLang="en-US"/>
              <a:t>HPV linked to cervical cancer (specific strains that express lots of E6 and E7 protein—we understand this now). Worldwide~500,000 cases of cervical cancer each year!  ~200,000 deaths.</a:t>
            </a:r>
          </a:p>
          <a:p>
            <a:pPr lvl="1"/>
            <a:r>
              <a:rPr lang="en-US" altLang="en-US"/>
              <a:t>Anal and Oral cancers also associated.</a:t>
            </a:r>
          </a:p>
          <a:p>
            <a:pPr lvl="1"/>
            <a:r>
              <a:rPr lang="en-US" altLang="en-US"/>
              <a:t>A vaccine is available that will prevent establishment of HPV infection!!! </a:t>
            </a:r>
          </a:p>
        </p:txBody>
      </p:sp>
    </p:spTree>
    <p:extLst>
      <p:ext uri="{BB962C8B-B14F-4D97-AF65-F5344CB8AC3E}">
        <p14:creationId xmlns:p14="http://schemas.microsoft.com/office/powerpoint/2010/main" val="12471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Tumor suppressor genes-</a:t>
            </a:r>
          </a:p>
          <a:p>
            <a:pPr marL="0" indent="0">
              <a:buNone/>
            </a:pPr>
            <a:r>
              <a:rPr lang="en-US" dirty="0"/>
              <a:t>LOH—what is this?  How is it noted and how is it related to TS genes?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RB gene—in humans, locus is on chromosome 13.  What does RB protein  do?  Why is it considered a tumor suppressor protein?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HPV work, in part to cause cancer?</a:t>
            </a:r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E6F1064-1D43-9A4F-AFCB-94B0F35D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88533C-F621-C54C-A9AA-30EF74BD4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 err="1"/>
              <a:t>Cevarix</a:t>
            </a:r>
            <a:endParaRPr lang="en-US" b="1" i="1" dirty="0"/>
          </a:p>
          <a:p>
            <a:pPr>
              <a:defRPr/>
            </a:pPr>
            <a:r>
              <a:rPr lang="en-US" b="1" i="1" dirty="0"/>
              <a:t>Gardasil</a:t>
            </a:r>
          </a:p>
          <a:p>
            <a:pPr lvl="1">
              <a:defRPr/>
            </a:pPr>
            <a:r>
              <a:rPr lang="en-US" dirty="0"/>
              <a:t>Protect against 9 HPV strains (HPV-16, 18, 31, 33, 45, 52, 58, 6, 11) that cause 70% of cervical cancers.</a:t>
            </a:r>
          </a:p>
          <a:p>
            <a:pPr lvl="1">
              <a:defRPr/>
            </a:pPr>
            <a:r>
              <a:rPr lang="en-US" dirty="0"/>
              <a:t>Protect against HPV strains that cause 90% of genital warts.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Now available for both boys and girls. (Vaccine can be given from age 9-26). Optimal age~11 or 12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2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6978B85-D8E5-5F4B-A216-B4911024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A0E8035-5442-E241-B2D2-63F02E4E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2008 Nobel prize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 lvl="1"/>
            <a:r>
              <a:rPr lang="en-US" altLang="en-US"/>
              <a:t>Harald zur Hausen---linking HPV to cervical cancer.  Paved the way for vaccine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86378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2BB40FB0-91DA-3744-A48F-4871AFA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D7C7B845-128A-1E4D-9F98-A688A9E1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/>
              <a:t>A number of viruses disrupt normal function of pRb, p53 or both!</a:t>
            </a:r>
          </a:p>
          <a:p>
            <a:endParaRPr lang="en-US" altLang="en-US"/>
          </a:p>
          <a:p>
            <a:pPr lvl="1"/>
            <a:r>
              <a:rPr lang="en-US" altLang="en-US"/>
              <a:t>HPV</a:t>
            </a:r>
          </a:p>
          <a:p>
            <a:pPr lvl="1"/>
            <a:r>
              <a:rPr lang="en-US" altLang="en-US"/>
              <a:t>SV40 virus</a:t>
            </a:r>
          </a:p>
          <a:p>
            <a:pPr lvl="1"/>
            <a:r>
              <a:rPr lang="en-US" altLang="en-US"/>
              <a:t>Adenovirus</a:t>
            </a:r>
          </a:p>
          <a:p>
            <a:pPr lvl="1"/>
            <a:r>
              <a:rPr lang="en-US" altLang="en-US"/>
              <a:t>polyomavirus</a:t>
            </a:r>
          </a:p>
          <a:p>
            <a:pPr lvl="1"/>
            <a:r>
              <a:rPr lang="en-US" altLang="en-US"/>
              <a:t>HTLV (human leukemia virus)</a:t>
            </a:r>
          </a:p>
          <a:p>
            <a:pPr lvl="1"/>
            <a:r>
              <a:rPr lang="en-US" altLang="en-US"/>
              <a:t>Epstein-Barr virus—associated with mononucleosis and Burkitt’s lymphoma</a:t>
            </a:r>
          </a:p>
        </p:txBody>
      </p:sp>
    </p:spTree>
    <p:extLst>
      <p:ext uri="{BB962C8B-B14F-4D97-AF65-F5344CB8AC3E}">
        <p14:creationId xmlns:p14="http://schemas.microsoft.com/office/powerpoint/2010/main" val="397751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D307CB9-2E53-CF45-9955-6C8D8002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Last tumor suppressor gene we will discuss in detail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1B6DA8-0EA9-1A41-9DBF-35B01FEA3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2</a:t>
            </a:r>
            <a:r>
              <a:rPr lang="en-US" altLang="en-US"/>
              <a:t>. </a:t>
            </a:r>
            <a:r>
              <a:rPr lang="en-US" altLang="en-US" b="1" i="1"/>
              <a:t>CDKN2A</a:t>
            </a:r>
            <a:r>
              <a:rPr lang="en-US" altLang="en-US" b="1"/>
              <a:t> gene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---Very interesting gene—it encodes 2 TS proteins at the same time!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The same DNA sequence can be read in 2 different reading frames.  Changes the amino acid sequence, but produces 2 functional proteins: p16 and ARF</a:t>
            </a:r>
          </a:p>
        </p:txBody>
      </p:sp>
    </p:spTree>
    <p:extLst>
      <p:ext uri="{BB962C8B-B14F-4D97-AF65-F5344CB8AC3E}">
        <p14:creationId xmlns:p14="http://schemas.microsoft.com/office/powerpoint/2010/main" val="3682582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9-14">
            <a:extLst>
              <a:ext uri="{FF2B5EF4-FFF2-40B4-BE49-F238E27FC236}">
                <a16:creationId xmlns:a16="http://schemas.microsoft.com/office/drawing/2014/main" id="{34BA4659-706D-924C-BBFA-60A07BEA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1100"/>
            <a:ext cx="8531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10927A9F-B19C-C847-8CA8-76995242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Figure 9.14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76C3C50F-7E76-8C4B-A0A3-0C5BFA68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Alternative splicing of one mRNA creates 2 different messages for translation.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96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3470119-64AC-DE40-A5AE-66594187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8871875-EC02-EE42-91D9-8012CD9D1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p16 normally </a:t>
            </a:r>
            <a:r>
              <a:rPr lang="en-US" altLang="en-US" u="sng"/>
              <a:t>inhibits </a:t>
            </a:r>
            <a:r>
              <a:rPr lang="en-US" altLang="en-US"/>
              <a:t>the activity of cyclin-CDK pairs which phosphorylate pRB. 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Arf normally </a:t>
            </a:r>
            <a:r>
              <a:rPr lang="en-US" altLang="en-US" u="sng"/>
              <a:t>inhibits</a:t>
            </a:r>
            <a:r>
              <a:rPr lang="en-US" altLang="en-US"/>
              <a:t> the activity of Mdm2.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Figure 10-11</a:t>
            </a:r>
          </a:p>
        </p:txBody>
      </p:sp>
    </p:spTree>
    <p:extLst>
      <p:ext uri="{BB962C8B-B14F-4D97-AF65-F5344CB8AC3E}">
        <p14:creationId xmlns:p14="http://schemas.microsoft.com/office/powerpoint/2010/main" val="893117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3B9-CBC5-1346-98D0-7C3E4356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1B88-BC72-BB4D-8892-60CF3C7F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move forward---hypothesize why these genes are also considered tumor suppressors?</a:t>
            </a:r>
          </a:p>
          <a:p>
            <a:pPr lvl="1"/>
            <a:r>
              <a:rPr lang="en-US" dirty="0"/>
              <a:t>What have you learned about </a:t>
            </a:r>
            <a:r>
              <a:rPr lang="en-US" dirty="0" err="1"/>
              <a:t>pRB</a:t>
            </a:r>
            <a:r>
              <a:rPr lang="en-US" dirty="0"/>
              <a:t> and its activity?</a:t>
            </a:r>
          </a:p>
          <a:p>
            <a:pPr lvl="1"/>
            <a:r>
              <a:rPr lang="en-US" dirty="0"/>
              <a:t>What have you learned about p53?</a:t>
            </a:r>
          </a:p>
          <a:p>
            <a:pPr lvl="2"/>
            <a:r>
              <a:rPr lang="en-US" dirty="0"/>
              <a:t>How is p53 regulated? </a:t>
            </a:r>
          </a:p>
          <a:p>
            <a:pPr lvl="2"/>
            <a:r>
              <a:rPr lang="en-US" dirty="0"/>
              <a:t>How is </a:t>
            </a:r>
            <a:r>
              <a:rPr lang="en-US" dirty="0" err="1"/>
              <a:t>pRB</a:t>
            </a:r>
            <a:r>
              <a:rPr lang="en-US" dirty="0"/>
              <a:t> activated?</a:t>
            </a:r>
          </a:p>
        </p:txBody>
      </p:sp>
    </p:spTree>
    <p:extLst>
      <p:ext uri="{BB962C8B-B14F-4D97-AF65-F5344CB8AC3E}">
        <p14:creationId xmlns:p14="http://schemas.microsoft.com/office/powerpoint/2010/main" val="2604176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016012E-24D9-C146-91C0-11EAF993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8F4FA8C-B82A-EB4D-891D-28678066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Interesting and puzzling that mammals have a single DNA region so important to normal cell division!</a:t>
            </a:r>
          </a:p>
          <a:p>
            <a:pPr lvl="1"/>
            <a:r>
              <a:rPr lang="en-US" altLang="en-US"/>
              <a:t>Loss/serious alteration of this region, disrupts our 2 most important TS gene pathways.</a:t>
            </a:r>
          </a:p>
        </p:txBody>
      </p:sp>
    </p:spTree>
    <p:extLst>
      <p:ext uri="{BB962C8B-B14F-4D97-AF65-F5344CB8AC3E}">
        <p14:creationId xmlns:p14="http://schemas.microsoft.com/office/powerpoint/2010/main" val="1716236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8D12864-0536-224F-8697-9843A0F8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Summarizing…</a:t>
            </a:r>
          </a:p>
        </p:txBody>
      </p:sp>
      <p:sp>
        <p:nvSpPr>
          <p:cNvPr id="40962" name="Content Placeholder 3">
            <a:extLst>
              <a:ext uri="{FF2B5EF4-FFF2-40B4-BE49-F238E27FC236}">
                <a16:creationId xmlns:a16="http://schemas.microsoft.com/office/drawing/2014/main" id="{5F1BF906-143A-0349-B29C-5CF8D4640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Thus far we have summarized the tumor suppressor genes we consider </a:t>
            </a:r>
            <a:r>
              <a:rPr lang="en-US" altLang="en-US" b="1" i="1"/>
              <a:t>Gatekeeper </a:t>
            </a:r>
            <a:r>
              <a:rPr lang="en-US" altLang="en-US"/>
              <a:t>genes.</a:t>
            </a:r>
          </a:p>
          <a:p>
            <a:pPr lvl="1"/>
            <a:r>
              <a:rPr lang="en-US" altLang="en-US"/>
              <a:t>These play some role in stopping an important signal transduction pathway that ultimately leads to cell division OR  they play a role in  inducing cell cycle pause or  apoptosis.</a:t>
            </a:r>
          </a:p>
        </p:txBody>
      </p:sp>
    </p:spTree>
    <p:extLst>
      <p:ext uri="{BB962C8B-B14F-4D97-AF65-F5344CB8AC3E}">
        <p14:creationId xmlns:p14="http://schemas.microsoft.com/office/powerpoint/2010/main" val="3089670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A6E41F0-9740-764C-9E0C-F43D393D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type of TS gene/protein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BE57D220-09EF-E945-B181-BD871AA0E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Also protect the cell, but </a:t>
            </a:r>
            <a:r>
              <a:rPr lang="en-US" b="1" i="1" dirty="0"/>
              <a:t>indirectly</a:t>
            </a:r>
            <a:r>
              <a:rPr lang="en-US" dirty="0"/>
              <a:t>, by limiting mutation rate for all genes 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These are sometimes called the </a:t>
            </a:r>
            <a:r>
              <a:rPr lang="en-US" b="1" i="1" dirty="0"/>
              <a:t>CARETAKER </a:t>
            </a:r>
            <a:r>
              <a:rPr lang="en-US" dirty="0"/>
              <a:t>genes to clarify a different type of activity.</a:t>
            </a:r>
          </a:p>
          <a:p>
            <a:pPr>
              <a:defRPr/>
            </a:pPr>
            <a:r>
              <a:rPr lang="en-US" dirty="0"/>
              <a:t>Examples--</a:t>
            </a:r>
          </a:p>
          <a:p>
            <a:pPr lvl="1">
              <a:defRPr/>
            </a:pPr>
            <a:r>
              <a:rPr lang="en-US" dirty="0"/>
              <a:t>DNA repair proteins (introduced briefly before)</a:t>
            </a:r>
          </a:p>
          <a:p>
            <a:pPr lvl="1">
              <a:defRPr/>
            </a:pPr>
            <a:r>
              <a:rPr lang="en-US" dirty="0"/>
              <a:t>Mitotic spindle regulators</a:t>
            </a:r>
          </a:p>
        </p:txBody>
      </p:sp>
    </p:spTree>
    <p:extLst>
      <p:ext uri="{BB962C8B-B14F-4D97-AF65-F5344CB8AC3E}">
        <p14:creationId xmlns:p14="http://schemas.microsoft.com/office/powerpoint/2010/main" val="388779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7546D21-61CB-4940-B416-32A9BB3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loss of Rb dysregulate cell division? 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EF6E3231-C698-7943-9910-402C89E0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Figure 10-3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1BE63BE-AD97-184A-8948-37DBF729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70150"/>
            <a:ext cx="53721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77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522391-3B37-9749-BFBC-FB0050AB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E9D87E8-247B-7C42-AC9D-AE3175AB2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Loss of function mutations  in these genes set the stage for </a:t>
            </a:r>
            <a:r>
              <a:rPr lang="en-US" altLang="en-US" b="1" i="1"/>
              <a:t>genetic instability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pPr lvl="1"/>
            <a:r>
              <a:rPr lang="en-US" altLang="en-US"/>
              <a:t>Increases the likelihood that proto-oncogenes are altered (overactive or amplified) to become oncogenes.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Increases the likelihood that TS genes are inactivated.</a:t>
            </a:r>
          </a:p>
        </p:txBody>
      </p:sp>
    </p:spTree>
    <p:extLst>
      <p:ext uri="{BB962C8B-B14F-4D97-AF65-F5344CB8AC3E}">
        <p14:creationId xmlns:p14="http://schemas.microsoft.com/office/powerpoint/2010/main" val="1025050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0B17107-A4FE-FD42-8889-D1F95E84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83ECB5E4-43A3-484B-8B73-E76831594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Again,  inherited/familial types of cancer revealed the existence of some of these genes/proteins.</a:t>
            </a:r>
          </a:p>
          <a:p>
            <a:endParaRPr lang="en-US" altLang="en-US"/>
          </a:p>
          <a:p>
            <a:pPr lvl="1"/>
            <a:r>
              <a:rPr lang="en-US" altLang="en-US"/>
              <a:t>Why?  Because, even if both alleles of a gene must be mutated to cause disease, inheriting one defective allele greatly increases the rate/likelihood that the second “hit” will occur in the same cell.  Whose hypothesis?... </a:t>
            </a:r>
          </a:p>
        </p:txBody>
      </p:sp>
    </p:spTree>
    <p:extLst>
      <p:ext uri="{BB962C8B-B14F-4D97-AF65-F5344CB8AC3E}">
        <p14:creationId xmlns:p14="http://schemas.microsoft.com/office/powerpoint/2010/main" val="1883949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24B7BD4-B16B-3F4E-8774-BA9B6EFA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Cancers associated with defective DNA repair.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B2D8984-29B0-C847-A7A1-8719A5618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1. HNPCC---hereditary nonpolyposis colon cancer (formerly known as Lynch syndrome)</a:t>
            </a:r>
          </a:p>
          <a:p>
            <a:pPr lvl="1"/>
            <a:r>
              <a:rPr lang="en-US" altLang="en-US"/>
              <a:t>Linked to recessive mutation in mismatch repair gene.  Incredibly important as DNA mismatches occur during DNA replication all the time!</a:t>
            </a:r>
          </a:p>
          <a:p>
            <a:pPr lvl="1"/>
            <a:r>
              <a:rPr lang="en-US" altLang="en-US"/>
              <a:t>Left, unrepaired, a second round of replication changes the DNA sequence forever in one of the daughter cells.</a:t>
            </a:r>
          </a:p>
          <a:p>
            <a:pPr lvl="2"/>
            <a:r>
              <a:rPr lang="en-US" altLang="en-US"/>
              <a:t>Figure 2-7</a:t>
            </a:r>
          </a:p>
        </p:txBody>
      </p:sp>
    </p:spTree>
    <p:extLst>
      <p:ext uri="{BB962C8B-B14F-4D97-AF65-F5344CB8AC3E}">
        <p14:creationId xmlns:p14="http://schemas.microsoft.com/office/powerpoint/2010/main" val="1061664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44A8AC91-0BEF-6145-AFDB-ABE4B054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5EA8529-86CF-B64C-9A05-3AB37F265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Familial HNPCC actually looks like a dominant genetic disease!  </a:t>
            </a:r>
          </a:p>
          <a:p>
            <a:pPr lvl="1"/>
            <a:r>
              <a:rPr lang="en-US" altLang="en-US"/>
              <a:t>Once a cell loses the ability to perform mismatch repair, the rate of mutation of other critical cancer-related genes is rapid and frequent.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No need for additional outside mutagenic forces.</a:t>
            </a:r>
          </a:p>
          <a:p>
            <a:pPr lvl="2"/>
            <a:r>
              <a:rPr lang="en-US" altLang="en-US"/>
              <a:t>Figure 10-12</a:t>
            </a:r>
          </a:p>
        </p:txBody>
      </p:sp>
    </p:spTree>
    <p:extLst>
      <p:ext uri="{BB962C8B-B14F-4D97-AF65-F5344CB8AC3E}">
        <p14:creationId xmlns:p14="http://schemas.microsoft.com/office/powerpoint/2010/main" val="464762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6D908CDA-15F2-3544-BE9B-60EA12A6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E9D734C0-A914-5644-AE37-5F7900BDC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About 75% of people who inherit a mutation on one of the mismatch repair protein genes eventually develop colon cancer!</a:t>
            </a:r>
          </a:p>
          <a:p>
            <a:endParaRPr lang="en-US" altLang="en-US"/>
          </a:p>
          <a:p>
            <a:r>
              <a:rPr lang="en-US" altLang="en-US"/>
              <a:t>Smaller risk for uterine, stomach, kidney, and ovarian cancer.</a:t>
            </a:r>
          </a:p>
          <a:p>
            <a:endParaRPr lang="en-US" altLang="en-US"/>
          </a:p>
          <a:p>
            <a:r>
              <a:rPr lang="en-US" altLang="en-US"/>
              <a:t>Little risk for other types of cancer.</a:t>
            </a:r>
          </a:p>
        </p:txBody>
      </p:sp>
    </p:spTree>
    <p:extLst>
      <p:ext uri="{BB962C8B-B14F-4D97-AF65-F5344CB8AC3E}">
        <p14:creationId xmlns:p14="http://schemas.microsoft.com/office/powerpoint/2010/main" val="2971845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FC528C7-E454-5B4F-B1D2-40881050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Xeroderma pigmentosum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42E02E0-093F-DC4E-A6E1-429FCE0A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Another cancer syndrome associated with increased  skin cancer risk.</a:t>
            </a:r>
          </a:p>
          <a:p>
            <a:endParaRPr lang="en-US" altLang="en-US"/>
          </a:p>
          <a:p>
            <a:r>
              <a:rPr lang="en-US" altLang="en-US"/>
              <a:t>Result of defective </a:t>
            </a:r>
            <a:r>
              <a:rPr lang="en-US" altLang="en-US" b="1"/>
              <a:t>excision repair</a:t>
            </a:r>
            <a:r>
              <a:rPr lang="en-US" altLang="en-US"/>
              <a:t>. Type of repair needed to fix pyrimidine dimers induced by UV radiation.2-15</a:t>
            </a:r>
          </a:p>
        </p:txBody>
      </p:sp>
    </p:spTree>
    <p:extLst>
      <p:ext uri="{BB962C8B-B14F-4D97-AF65-F5344CB8AC3E}">
        <p14:creationId xmlns:p14="http://schemas.microsoft.com/office/powerpoint/2010/main" val="124639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7D2E2D45-1038-0943-8050-8EB9E527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00B3C419-1F80-634D-803A-446745EF7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XP requires exposure to UV to establish genetic instability, this syndrome essentially takes an additional “hit” to develop, compared to HNPCC.</a:t>
            </a:r>
          </a:p>
          <a:p>
            <a:endParaRPr lang="en-US" altLang="en-US"/>
          </a:p>
          <a:p>
            <a:r>
              <a:rPr lang="en-US" altLang="en-US"/>
              <a:t>Since skin cells are the most readily targeted cell type for UV radiation, this repair defect is associated specifically with skin cancer.</a:t>
            </a:r>
          </a:p>
        </p:txBody>
      </p:sp>
    </p:spTree>
    <p:extLst>
      <p:ext uri="{BB962C8B-B14F-4D97-AF65-F5344CB8AC3E}">
        <p14:creationId xmlns:p14="http://schemas.microsoft.com/office/powerpoint/2010/main" val="1203722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C70E42-A23F-FE44-AA74-0D8EC72C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BRCA1 and BRCA2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045ABA9-1B85-274F-95F3-619FFF379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thought to be oncogenes, both encode double-strand repair proteins.</a:t>
            </a:r>
          </a:p>
          <a:p>
            <a:endParaRPr lang="en-US" altLang="en-US"/>
          </a:p>
          <a:p>
            <a:r>
              <a:rPr lang="en-US" altLang="en-US"/>
              <a:t>When missing from a cell, the cell is much more prone to DNA damage by agents that induce DS breaks.</a:t>
            </a:r>
          </a:p>
        </p:txBody>
      </p:sp>
    </p:spTree>
    <p:extLst>
      <p:ext uri="{BB962C8B-B14F-4D97-AF65-F5344CB8AC3E}">
        <p14:creationId xmlns:p14="http://schemas.microsoft.com/office/powerpoint/2010/main" val="2836469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918139D-298D-B147-A1C6-D69D5FD0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BRCA1/2 interactions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8C3C1135-3FAB-EC41-A54A-DFD16E1D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10-13---Recall ATM.  Activated by DNA damage of various kinds.</a:t>
            </a:r>
          </a:p>
          <a:p>
            <a:pPr lvl="1"/>
            <a:r>
              <a:rPr lang="en-US" altLang="en-US"/>
              <a:t>ATM activates p53 allowing it to pause cell cycle.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ATM also activates BRCA1 to participate in homologous DNA repair. (joins Rad50 exonulease complex).</a:t>
            </a:r>
          </a:p>
        </p:txBody>
      </p:sp>
    </p:spTree>
    <p:extLst>
      <p:ext uri="{BB962C8B-B14F-4D97-AF65-F5344CB8AC3E}">
        <p14:creationId xmlns:p14="http://schemas.microsoft.com/office/powerpoint/2010/main" val="2699293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F2730B7-A64D-334F-A91C-F6024FA8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8585220-54E8-1F46-93AC-35723ECC4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BRCA2 interacts with a second complex (Rad51) to a second step in ds DNA repair.</a:t>
            </a:r>
          </a:p>
          <a:p>
            <a:endParaRPr lang="en-US" altLang="en-US"/>
          </a:p>
          <a:p>
            <a:r>
              <a:rPr lang="en-US" altLang="en-US"/>
              <a:t>10-13.</a:t>
            </a:r>
          </a:p>
        </p:txBody>
      </p:sp>
    </p:spTree>
    <p:extLst>
      <p:ext uri="{BB962C8B-B14F-4D97-AF65-F5344CB8AC3E}">
        <p14:creationId xmlns:p14="http://schemas.microsoft.com/office/powerpoint/2010/main" val="116120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F261F5D-D7F5-FE48-9C1E-285A6D31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380BE733-1EA4-664A-960F-42F9F314F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Cells need to release pRb from E2F when growth factors are signaling necessary cell division.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Loss of pRB genes result in loss of the pRb-mediated restraint on cell division.  E2F is free to activate S-phase associated genes.</a:t>
            </a:r>
          </a:p>
        </p:txBody>
      </p:sp>
    </p:spTree>
    <p:extLst>
      <p:ext uri="{BB962C8B-B14F-4D97-AF65-F5344CB8AC3E}">
        <p14:creationId xmlns:p14="http://schemas.microsoft.com/office/powerpoint/2010/main" val="1710326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F9646E42-3CF9-CE4A-B205-8D49BBFC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Assignment…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6C29A0F-4E8E-BA44-980D-35F5F1EC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Re-read chapters 9 and 10.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chapter 8---Heredity and Cancer---p. 140-152 (through first </a:t>
            </a:r>
            <a:r>
              <a:rPr lang="en-US"/>
              <a:t>paragraph).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Re-read the Hallmarks paper---highlight genes you know about and get you gene table up to date.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i="1" dirty="0"/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6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3CF174A-0BF6-C44B-901B-41C982D3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Discovery of </a:t>
            </a:r>
            <a:r>
              <a:rPr lang="en-US" dirty="0" err="1"/>
              <a:t>Rb</a:t>
            </a:r>
            <a:r>
              <a:rPr lang="en-US" dirty="0"/>
              <a:t>, led to a new understanding of viruses and cancer! 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7CBD7E1-62C8-F64A-B91F-CB9BC163F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 oncogenic viral proteins inappropriately associate with-- or  phosphorylate Rb.</a:t>
            </a:r>
          </a:p>
          <a:p>
            <a:endParaRPr lang="en-US" altLang="en-US"/>
          </a:p>
          <a:p>
            <a:r>
              <a:rPr lang="en-US" altLang="en-US"/>
              <a:t>E.g.  Human Papillomavirus (HPV) encodes a protein called E7.  E7 competes with E2F for binding to RB.  Therefore, E7 acts to inhibit the activity of pRB.</a:t>
            </a:r>
          </a:p>
        </p:txBody>
      </p:sp>
    </p:spTree>
    <p:extLst>
      <p:ext uri="{BB962C8B-B14F-4D97-AF65-F5344CB8AC3E}">
        <p14:creationId xmlns:p14="http://schemas.microsoft.com/office/powerpoint/2010/main" val="15952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FCD08169-A9BD-6F4F-BA8C-35F58DB5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616F38FD-ED14-7F44-AA49-EF7F5DF52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 of HPV’s effect on cervical cells is via E7-pRb interaction.</a:t>
            </a:r>
          </a:p>
          <a:p>
            <a:endParaRPr lang="en-US" altLang="en-US"/>
          </a:p>
          <a:p>
            <a:pPr lvl="1"/>
            <a:r>
              <a:rPr lang="en-US" altLang="en-US"/>
              <a:t>Cells infected with HPV will proliferate more rapidly than their uninfected neighbors</a:t>
            </a:r>
          </a:p>
        </p:txBody>
      </p:sp>
    </p:spTree>
    <p:extLst>
      <p:ext uri="{BB962C8B-B14F-4D97-AF65-F5344CB8AC3E}">
        <p14:creationId xmlns:p14="http://schemas.microsoft.com/office/powerpoint/2010/main" val="41552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497A023C-D5D4-3E40-A853-AEFD3212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9F22DB1F-10C7-AE4F-90CF-0DA66BD1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Specific HPV strains (16, 18) are considered higher risk for inducing cervical cancer.  They express higher levels of E7 protein.</a:t>
            </a:r>
          </a:p>
          <a:p>
            <a:r>
              <a:rPr lang="en-US" altLang="en-US" dirty="0"/>
              <a:t>HPV actually has  “double whammy”  effect on cell cycle control.  Another protein produced by HPV interacts with ANOTHER tumor suppressor—p53!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91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D082E86-E1D7-F247-BBD5-1E72EEF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P53—another TS gene/protein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9B47800-0BF2-DE46-884B-9EE65503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p53 is essential for both cell cycle arrest/temporary pauses --for repair AND initiation of apoptosis---when DNA/cellular deficiencies are not repairable.</a:t>
            </a:r>
          </a:p>
          <a:p>
            <a:r>
              <a:rPr lang="en-US" altLang="en-US" dirty="0"/>
              <a:t>When p53 is not made or degraded abnormally….</a:t>
            </a:r>
          </a:p>
          <a:p>
            <a:r>
              <a:rPr lang="en-US" altLang="en-US" dirty="0"/>
              <a:t>Cells with DNA damage keep proliferating, accumulating more damage…. </a:t>
            </a:r>
          </a:p>
        </p:txBody>
      </p:sp>
    </p:spTree>
    <p:extLst>
      <p:ext uri="{BB962C8B-B14F-4D97-AF65-F5344CB8AC3E}">
        <p14:creationId xmlns:p14="http://schemas.microsoft.com/office/powerpoint/2010/main" val="312410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1871</Words>
  <Application>Microsoft Macintosh PowerPoint</Application>
  <PresentationFormat>On-screen Show (4:3)</PresentationFormat>
  <Paragraphs>190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Cancer Biology Biol 445</vt:lpstr>
      <vt:lpstr>PowerPoint Presentation</vt:lpstr>
      <vt:lpstr>Where were we?</vt:lpstr>
      <vt:lpstr>How does loss of Rb dysregulate cell division? </vt:lpstr>
      <vt:lpstr>PowerPoint Presentation</vt:lpstr>
      <vt:lpstr>Discovery of Rb, led to a new understanding of viruses and cancer! </vt:lpstr>
      <vt:lpstr>PowerPoint Presentation</vt:lpstr>
      <vt:lpstr>PowerPoint Presentation</vt:lpstr>
      <vt:lpstr>P53—another TS gene/protein</vt:lpstr>
      <vt:lpstr>p53</vt:lpstr>
      <vt:lpstr>PowerPoint Presentation</vt:lpstr>
      <vt:lpstr>More p53…senses many potential hazards for cellular health</vt:lpstr>
      <vt:lpstr>Interesting feedback loop to regulate p53 levels in the cell</vt:lpstr>
      <vt:lpstr>PowerPoint Presentation</vt:lpstr>
      <vt:lpstr>PowerPoint Presentation</vt:lpstr>
      <vt:lpstr>How was p53 noticed?  What are its links to cancer?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Li-Fraumeni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return to HPV</vt:lpstr>
      <vt:lpstr>PowerPoint Presentation</vt:lpstr>
      <vt:lpstr>PowerPoint Presentation</vt:lpstr>
      <vt:lpstr>PowerPoint Presentation</vt:lpstr>
      <vt:lpstr>Last tumor suppressor gene we will discuss in detail</vt:lpstr>
      <vt:lpstr>PowerPoint Presentation</vt:lpstr>
      <vt:lpstr>PowerPoint Presentation</vt:lpstr>
      <vt:lpstr>PowerPoint Presentation</vt:lpstr>
      <vt:lpstr>PowerPoint Presentation</vt:lpstr>
      <vt:lpstr>Summarizing…</vt:lpstr>
      <vt:lpstr>Second type of TS gene/protein</vt:lpstr>
      <vt:lpstr>PowerPoint Presentation</vt:lpstr>
      <vt:lpstr>PowerPoint Presentation</vt:lpstr>
      <vt:lpstr>Cancers associated with defective DNA repair.</vt:lpstr>
      <vt:lpstr>PowerPoint Presentation</vt:lpstr>
      <vt:lpstr>PowerPoint Presentation</vt:lpstr>
      <vt:lpstr>Xeroderma pigmentosum</vt:lpstr>
      <vt:lpstr>PowerPoint Presentation</vt:lpstr>
      <vt:lpstr>BRCA1 and BRCA2</vt:lpstr>
      <vt:lpstr>BRCA1/2 interactions</vt:lpstr>
      <vt:lpstr>PowerPoint Presentation</vt:lpstr>
      <vt:lpstr>Assignment…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162</cp:revision>
  <cp:lastPrinted>2020-02-12T16:48:13Z</cp:lastPrinted>
  <dcterms:created xsi:type="dcterms:W3CDTF">2010-08-03T14:43:51Z</dcterms:created>
  <dcterms:modified xsi:type="dcterms:W3CDTF">2020-03-06T13:01:28Z</dcterms:modified>
</cp:coreProperties>
</file>